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35"/>
  </p:notesMasterIdLst>
  <p:sldIdLst>
    <p:sldId id="278" r:id="rId5"/>
    <p:sldId id="321" r:id="rId6"/>
    <p:sldId id="279" r:id="rId7"/>
    <p:sldId id="290" r:id="rId8"/>
    <p:sldId id="354" r:id="rId9"/>
    <p:sldId id="341" r:id="rId10"/>
    <p:sldId id="351" r:id="rId11"/>
    <p:sldId id="359" r:id="rId12"/>
    <p:sldId id="360" r:id="rId13"/>
    <p:sldId id="361" r:id="rId14"/>
    <p:sldId id="362" r:id="rId15"/>
    <p:sldId id="378" r:id="rId16"/>
    <p:sldId id="364" r:id="rId17"/>
    <p:sldId id="363" r:id="rId18"/>
    <p:sldId id="365" r:id="rId19"/>
    <p:sldId id="366" r:id="rId20"/>
    <p:sldId id="367" r:id="rId21"/>
    <p:sldId id="369" r:id="rId22"/>
    <p:sldId id="371" r:id="rId23"/>
    <p:sldId id="370" r:id="rId24"/>
    <p:sldId id="372" r:id="rId25"/>
    <p:sldId id="377" r:id="rId26"/>
    <p:sldId id="374" r:id="rId27"/>
    <p:sldId id="368" r:id="rId28"/>
    <p:sldId id="373" r:id="rId29"/>
    <p:sldId id="375" r:id="rId30"/>
    <p:sldId id="376" r:id="rId31"/>
    <p:sldId id="304" r:id="rId32"/>
    <p:sldId id="318" r:id="rId33"/>
    <p:sldId id="302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bold r:id="rId45"/>
      <p:italic r:id="rId46"/>
      <p:boldItalic r:id="rId47"/>
    </p:embeddedFont>
    <p:embeddedFont>
      <p:font typeface="Open Sans SemiBold" panose="020B070603080402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9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26" y="13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2/8/2022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F7A2AE-674E-49E8-9410-1A169F2102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A4C0421-57F5-4D69-AC35-37FA601637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BE345E-6403-48E2-B49B-F714926B32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883FA30-23F4-4BEC-857C-0B47F5923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163ACCB-5C7C-42D7-BC2A-18CC5A5282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7FA2B1-9A8F-48FE-A991-8463D620F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C79A51-BEF0-4DE2-8A0D-E2139B6B4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5D55CD6-B97E-4157-A283-6A1394C58D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9FC1A6-2635-47DD-A445-CE476C4E99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473B7-0FEB-4A1C-9A52-8A4CEFB738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2574DE1-1C3A-45FC-BC3B-50F551C8A0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61C6E3-E36D-4335-AA46-7AEB3CF36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6E55D8-DA60-454B-9916-9665C29F97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2ECFDFE-82CF-45C3-96FD-4E71E4E4D1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8D6407-3DA9-4966-BEF7-DABDC60FBC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AAC4B8-D823-42D3-B1F6-5F8079376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AF5E45A-AF42-40C5-AAA3-23BA804FC8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FC25DF1-1FB2-459A-8680-F475FCF2CC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B6EC520-493B-4D05-B155-338C128492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392BC9-74E1-44F2-9E17-EFAFF7EA9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320C1-91B3-4F9A-AF03-365F1D4DEA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69226-8D99-42A2-A29B-25685CA69E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A59F7A-A9E7-4ACB-9035-A816EB371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88C061-E7E4-4B8C-980B-AABC87ADC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F21F8-39C5-4E05-BBE1-7C6FC9BE94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66DDA5-C167-43FC-B67D-84BB1889EF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0861E4-C02E-4145-BDB4-F17969384B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F996608-9C7D-403C-9F3A-981BD18369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770079-730D-41E2-AD29-BA65A4AA3D6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0A5395-6203-44DD-A1D3-742111B32E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09C9CEB-DF29-47D9-AD8A-74B3B7EC0E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9C7BF-75C0-416F-9F6D-4C5EDF6C4F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9C8B71-0E6E-4203-AC3F-7AFD3BDB44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3C8F689A-E57D-48F5-8DF0-455FF2DA56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FE0BC4-F063-4569-A1FA-324E7587DB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C74601-DB43-49C0-B0AE-E205C3FA1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CEA4844-384E-4858-BABB-B97B5464C6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4FB286-C39A-4AFC-9A27-4DE7B57B40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891F48-74F7-4D4C-8DEC-8A42CABB6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9208E50-B7F6-48DF-A129-BDCF240B8B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FF1D1-15F1-4DBA-B8D5-DAD0E48C10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4D5C9E-125B-4FB5-BA64-17FD224A7F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133581-2D84-4FEC-9B97-601D895DBF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1440F2-CD02-43E9-B611-301FC4DEAA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7D86278-25BE-4D94-9D24-56ED8E825F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1FB3D62-86E4-43A7-A9F1-31A57B2494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18B455-63CE-45CD-94A9-72C385FF64A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339910-B43E-44A7-842F-E9B9F5C06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F35738F-9094-4491-9555-300EF2275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3095B8-EC13-40CE-A470-65981689A9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78" r:id="rId17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giesen.wordpress.com/2013/02/17/optimizing-sw-occlusion-culling-index/" TargetMode="External"/><Relationship Id="rId2" Type="http://schemas.openxmlformats.org/officeDocument/2006/relationships/hyperlink" Target="https://www.scratchapixel.com/lessons/3d-basic-rendering/rasterization-practical-implementation/rasterization-practical-implement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t7Ztio8cwqM" TargetMode="External"/><Relationship Id="rId5" Type="http://schemas.openxmlformats.org/officeDocument/2006/relationships/hyperlink" Target="https://www.youtube.com/watch?v=uehGqieEbus&amp;list=PLqCJpWy5Fohe8ucwhksiv9hTF5sfid8lA" TargetMode="External"/><Relationship Id="rId4" Type="http://schemas.openxmlformats.org/officeDocument/2006/relationships/hyperlink" Target="https://www.youtube.com/watch?v=PahbNFypub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026A-F308-4C77-A6B2-C48A6148E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Rusterizer</a:t>
            </a:r>
            <a:r>
              <a:rPr lang="en-GB" dirty="0"/>
              <a:t> Masterclass</a:t>
            </a:r>
            <a:br>
              <a:rPr lang="en-GB" dirty="0"/>
            </a:br>
            <a:r>
              <a:rPr lang="en-GB" dirty="0"/>
              <a:t>Going 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1D12-D82E-432B-ADD0-6E35D1E7E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Luca Quartesan – quartesan.l@buas.nl – 03-10/02/2021</a:t>
            </a:r>
          </a:p>
        </p:txBody>
      </p:sp>
    </p:spTree>
    <p:extLst>
      <p:ext uri="{BB962C8B-B14F-4D97-AF65-F5344CB8AC3E}">
        <p14:creationId xmlns:p14="http://schemas.microsoft.com/office/powerpoint/2010/main" val="184840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A811-35B9-45CF-A0FE-32074EEF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3630D-3291-4E57-AA02-EAF151EDC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Have you tried moving?</a:t>
            </a:r>
          </a:p>
          <a:p>
            <a:r>
              <a:rPr lang="en-GB" dirty="0"/>
              <a:t>Did something weird happen when objects went off screen or too close to the camera?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245B-3642-4F7D-8A42-1B50EC25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70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A811-35B9-45CF-A0FE-32074EEF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Clipping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3630D-3291-4E57-AA02-EAF151EDC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253038" cy="3437994"/>
          </a:xfrm>
        </p:spPr>
        <p:txBody>
          <a:bodyPr/>
          <a:lstStyle/>
          <a:p>
            <a:r>
              <a:rPr lang="en-GB" dirty="0"/>
              <a:t>vertices may have been projected behind the eye</a:t>
            </a:r>
          </a:p>
          <a:p>
            <a:r>
              <a:rPr lang="en-GB" dirty="0"/>
              <a:t>Clipping consists in “cutting” ✂️ a triangle along a plane</a:t>
            </a:r>
          </a:p>
          <a:p>
            <a:r>
              <a:rPr lang="en-GB" dirty="0"/>
              <a:t>Two methods:</a:t>
            </a:r>
          </a:p>
          <a:p>
            <a:pPr lvl="1"/>
            <a:r>
              <a:rPr lang="en-GB" dirty="0"/>
              <a:t>Raster clipping</a:t>
            </a:r>
          </a:p>
          <a:p>
            <a:pPr lvl="1"/>
            <a:r>
              <a:rPr lang="en-GB" dirty="0"/>
              <a:t>Geometric clipping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245B-3642-4F7D-8A42-1B50EC25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5" name="Picture 2" descr="Using Clipping Planes to Exclude Geometry | 3ds Max 2021 | Autodesk  Knowledge Network">
            <a:extLst>
              <a:ext uri="{FF2B5EF4-FFF2-40B4-BE49-F238E27FC236}">
                <a16:creationId xmlns:a16="http://schemas.microsoft.com/office/drawing/2014/main" id="{9AE9519C-D1EB-4196-B370-459166E0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301" y="1269878"/>
            <a:ext cx="3192905" cy="239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7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8BEB-C33D-4F3A-A8E9-B3B48D91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4CB1-5D85-4B20-8873-011078C05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62478-D784-48D7-8FE4-FD3B1023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8" name="Picture 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77901E2C-518E-4C6F-8E30-A09DFD25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87" y="971508"/>
            <a:ext cx="3344369" cy="3544232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0A9738ED-CE3F-43D0-ABD6-E1F117D0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153" y="971508"/>
            <a:ext cx="3344369" cy="35442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642B2E-D450-4D69-B724-D11EED949F9D}"/>
              </a:ext>
            </a:extLst>
          </p:cNvPr>
          <p:cNvSpPr/>
          <p:nvPr/>
        </p:nvSpPr>
        <p:spPr>
          <a:xfrm>
            <a:off x="5679228" y="1982899"/>
            <a:ext cx="1954689" cy="12399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32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E341-BBB9-41C1-BBB6-09065070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dirty="0"/>
              <a:t>Raster clipping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B2F5F-ECFA-4CC9-A1C5-199181EF8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clip against the viewport edges</a:t>
            </a:r>
          </a:p>
          <a:p>
            <a:r>
              <a:rPr lang="en-GB" dirty="0"/>
              <a:t>We just address this from 2D</a:t>
            </a:r>
          </a:p>
          <a:p>
            <a:r>
              <a:rPr lang="en-GB" dirty="0"/>
              <a:t>Simply we never check for pixels outside the viewport</a:t>
            </a:r>
          </a:p>
          <a:p>
            <a:r>
              <a:rPr lang="en-GB" dirty="0"/>
              <a:t>Pretty simple!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A607F-7569-46CD-A96C-614E074A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620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E341-BBB9-41C1-BBB6-09065070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dirty="0"/>
              <a:t>Raster clipping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B2F5F-ECFA-4CC9-A1C5-199181EF8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586235" cy="3437994"/>
          </a:xfrm>
        </p:spPr>
        <p:txBody>
          <a:bodyPr/>
          <a:lstStyle/>
          <a:p>
            <a:r>
              <a:rPr lang="en-GB" dirty="0"/>
              <a:t>In NDC space</a:t>
            </a:r>
          </a:p>
          <a:p>
            <a:r>
              <a:rPr lang="en-GB" dirty="0"/>
              <a:t>Discard pixels outside viewport</a:t>
            </a:r>
          </a:p>
          <a:p>
            <a:r>
              <a:rPr lang="en-GB" dirty="0"/>
              <a:t>Calculations don’t change</a:t>
            </a:r>
          </a:p>
          <a:p>
            <a:r>
              <a:rPr lang="en-GB" dirty="0"/>
              <a:t>a bounding box around the triangle that determines the pixels we are going to render</a:t>
            </a:r>
          </a:p>
          <a:p>
            <a:r>
              <a:rPr lang="en-GB" dirty="0"/>
              <a:t>Now our rasterizer will go </a:t>
            </a:r>
            <a:r>
              <a:rPr lang="en-GB" dirty="0" err="1"/>
              <a:t>muuuch</a:t>
            </a:r>
            <a:r>
              <a:rPr lang="en-GB" dirty="0"/>
              <a:t> faster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A607F-7569-46CD-A96C-614E074A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4AB9A3E3-8E87-4BA1-B689-52EFCD215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31" y="919979"/>
            <a:ext cx="3344369" cy="35442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2826A4-6687-40E3-B0FE-008C3C82F3B4}"/>
              </a:ext>
            </a:extLst>
          </p:cNvPr>
          <p:cNvSpPr/>
          <p:nvPr/>
        </p:nvSpPr>
        <p:spPr>
          <a:xfrm>
            <a:off x="6134706" y="1931370"/>
            <a:ext cx="1954689" cy="12399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851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96BD-3D8B-4463-BDAC-09EA1F9F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clipping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EFF52-152A-4DC1-9EA6-85B224122E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This can be done either in view or clip space</a:t>
            </a:r>
          </a:p>
          <a:p>
            <a:r>
              <a:rPr lang="en-GB" dirty="0"/>
              <a:t>Let’s do it in clip space</a:t>
            </a:r>
          </a:p>
          <a:p>
            <a:r>
              <a:rPr lang="en-GB" dirty="0"/>
              <a:t>Consists in cutting our triangle by a plane</a:t>
            </a:r>
          </a:p>
          <a:p>
            <a:r>
              <a:rPr lang="en-GB" dirty="0"/>
              <a:t>We need to check against all six planes:</a:t>
            </a:r>
          </a:p>
          <a:p>
            <a:r>
              <a:rPr lang="en-GB" dirty="0"/>
              <a:t>But in clip space is simple: unit cube</a:t>
            </a:r>
          </a:p>
          <a:p>
            <a:r>
              <a:rPr lang="en-GB" dirty="0"/>
              <a:t>All values between –w and w in all 3 dimensions are inside our volume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5E3D7-2FB8-4816-A7E6-9DACC0F2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35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D3DA-FB26-45D9-AEE4-868E91C2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clipping - culling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340C-D6D4-4B84-9FAB-E876A3680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If a coordinate(e.g. x) of all 3 vertices is &gt;|w|</a:t>
            </a:r>
          </a:p>
          <a:p>
            <a:r>
              <a:rPr lang="en-GB" dirty="0"/>
              <a:t>Then we need to “cull” -&gt; discard our triangle</a:t>
            </a:r>
          </a:p>
          <a:p>
            <a:r>
              <a:rPr lang="en-GB" dirty="0"/>
              <a:t>If at least one vertex is inside the volume we need to clip</a:t>
            </a:r>
          </a:p>
          <a:p>
            <a:r>
              <a:rPr lang="en-GB" dirty="0"/>
              <a:t>🚩Clipping against all planes is complicated and on the x and y axis we are already clipping thanks to the raster clipping</a:t>
            </a:r>
          </a:p>
          <a:p>
            <a:r>
              <a:rPr lang="en-GB" dirty="0"/>
              <a:t>We can focus on near and far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AC6CF-F058-4400-9A16-C81F65AB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27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820D-9C56-4BCA-9708-8D909B43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clipping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DC049-742A-4897-BB44-895050037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To make our lives even easier let’s only clip against the near clip plane</a:t>
            </a:r>
          </a:p>
          <a:p>
            <a:r>
              <a:rPr lang="en-GB" dirty="0"/>
              <a:t>For the far we will just implement culling</a:t>
            </a:r>
          </a:p>
          <a:p>
            <a:r>
              <a:rPr lang="en-GB" dirty="0"/>
              <a:t>Now we are in the simplest example: clipping against a single plane</a:t>
            </a:r>
          </a:p>
          <a:p>
            <a:r>
              <a:rPr lang="en-GB" dirty="0"/>
              <a:t>Which we can reduce to a simple 2D problem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6650-E390-466F-98A4-2276C75D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163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B2FD-754E-47A1-8EB7-2EF66CE7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clipping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ACBA6-A2A9-4860-B335-FA5FD0462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Check for z: if &lt; 0</a:t>
            </a:r>
          </a:p>
          <a:p>
            <a:r>
              <a:rPr lang="en-GB" dirty="0"/>
              <a:t>Two cases: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57423-79E7-4469-A620-3E13BD1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5F964-D333-446F-B729-4F1F745F09B2}"/>
              </a:ext>
            </a:extLst>
          </p:cNvPr>
          <p:cNvSpPr txBox="1"/>
          <p:nvPr/>
        </p:nvSpPr>
        <p:spPr>
          <a:xfrm>
            <a:off x="1440930" y="4713037"/>
            <a:ext cx="45757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https://gabrielgambetta.com/computer-graphics-from-scratch/11-clipping.html</a:t>
            </a:r>
          </a:p>
        </p:txBody>
      </p:sp>
      <p:pic>
        <p:nvPicPr>
          <p:cNvPr id="1026" name="Picture 2" descr="Figure 11-13: A triangle ABC with one vertex inside and two vertices outside the clipping volume is replaced by a single triangle AB’C’.">
            <a:extLst>
              <a:ext uri="{FF2B5EF4-FFF2-40B4-BE49-F238E27FC236}">
                <a16:creationId xmlns:a16="http://schemas.microsoft.com/office/drawing/2014/main" id="{D4281F9F-7A3E-46AE-84D2-A3B911295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75522"/>
            <a:ext cx="3945224" cy="24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 11-14: A triangle ABC with one vertex outside and two vertices inside the clipping volume is replaced by two triangles ABA’ and A’BB’.">
            <a:extLst>
              <a:ext uri="{FF2B5EF4-FFF2-40B4-BE49-F238E27FC236}">
                <a16:creationId xmlns:a16="http://schemas.microsoft.com/office/drawing/2014/main" id="{2CD36E25-2F9B-41A7-8A05-A3DA0B510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511" y="880449"/>
            <a:ext cx="3879801" cy="243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B2FD-754E-47A1-8EB7-2EF66CE7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clipping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ACBA6-A2A9-4860-B335-FA5FD0462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851717" cy="3437994"/>
          </a:xfrm>
        </p:spPr>
        <p:txBody>
          <a:bodyPr/>
          <a:lstStyle/>
          <a:p>
            <a:r>
              <a:rPr lang="en-GB" dirty="0"/>
              <a:t>Two vertices outside (A, C)</a:t>
            </a:r>
          </a:p>
          <a:p>
            <a:r>
              <a:rPr lang="en-GB" dirty="0"/>
              <a:t>α = AB’/AB</a:t>
            </a:r>
          </a:p>
          <a:p>
            <a:r>
              <a:rPr lang="en-GB" dirty="0"/>
              <a:t>β = AC’/AC</a:t>
            </a:r>
          </a:p>
          <a:p>
            <a:r>
              <a:rPr lang="en-GB" dirty="0"/>
              <a:t>B’=Lerp (A,B, α )</a:t>
            </a:r>
          </a:p>
          <a:p>
            <a:r>
              <a:rPr lang="en-GB" dirty="0"/>
              <a:t>C’=Lerp (A,C, β)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57423-79E7-4469-A620-3E13BD1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5F964-D333-446F-B729-4F1F745F09B2}"/>
              </a:ext>
            </a:extLst>
          </p:cNvPr>
          <p:cNvSpPr txBox="1"/>
          <p:nvPr/>
        </p:nvSpPr>
        <p:spPr>
          <a:xfrm>
            <a:off x="1440930" y="4713037"/>
            <a:ext cx="45757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https://gabrielgambetta.com/computer-graphics-from-scratch/11-clipping.html</a:t>
            </a:r>
          </a:p>
        </p:txBody>
      </p:sp>
      <p:pic>
        <p:nvPicPr>
          <p:cNvPr id="1026" name="Picture 2" descr="Figure 11-13: A triangle ABC with one vertex inside and two vertices outside the clipping volume is replaced by a single triangle AB’C’.">
            <a:extLst>
              <a:ext uri="{FF2B5EF4-FFF2-40B4-BE49-F238E27FC236}">
                <a16:creationId xmlns:a16="http://schemas.microsoft.com/office/drawing/2014/main" id="{D4281F9F-7A3E-46AE-84D2-A3B911295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854" y="947307"/>
            <a:ext cx="3945224" cy="24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53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8FD4-2A3D-46A6-A10F-5106BD6D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v0.2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33EE-CD01-4D00-B5DD-8AA3EE7BCA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Features</a:t>
            </a:r>
            <a:r>
              <a:rPr lang="en-GB" dirty="0"/>
              <a:t> that we are </a:t>
            </a:r>
            <a:r>
              <a:rPr lang="en-GB" b="1" dirty="0"/>
              <a:t>not going to implement </a:t>
            </a:r>
            <a:r>
              <a:rPr lang="en-GB" dirty="0"/>
              <a:t>are marked with 🚩</a:t>
            </a:r>
          </a:p>
          <a:p>
            <a:r>
              <a:rPr lang="en-GB" dirty="0"/>
              <a:t>🚩are left behind so </a:t>
            </a:r>
            <a:r>
              <a:rPr lang="en-GB" b="1" dirty="0"/>
              <a:t>you can expand </a:t>
            </a:r>
            <a:r>
              <a:rPr lang="en-GB" dirty="0"/>
              <a:t>on what we see during the lectures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1B83-3BE8-4BD5-A4A0-BC909C5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16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B2FD-754E-47A1-8EB7-2EF66CE7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clipping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ACBA6-A2A9-4860-B335-FA5FD0462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One vertex outside(C)</a:t>
            </a:r>
          </a:p>
          <a:p>
            <a:r>
              <a:rPr lang="en-GB" dirty="0"/>
              <a:t>α = AC’/AC</a:t>
            </a:r>
          </a:p>
          <a:p>
            <a:r>
              <a:rPr lang="en-GB" dirty="0"/>
              <a:t>β = BC’/BC</a:t>
            </a:r>
          </a:p>
          <a:p>
            <a:r>
              <a:rPr lang="en-GB" dirty="0"/>
              <a:t>A’=Lerp (A,C, α )</a:t>
            </a:r>
          </a:p>
          <a:p>
            <a:r>
              <a:rPr lang="en-GB" dirty="0"/>
              <a:t>B’=Lerp (B,C, β)</a:t>
            </a:r>
          </a:p>
          <a:p>
            <a:r>
              <a:rPr lang="en-GB" dirty="0"/>
              <a:t>Return: (A,A’,B) and (A’,B,B’)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57423-79E7-4469-A620-3E13BD1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5F964-D333-446F-B729-4F1F745F09B2}"/>
              </a:ext>
            </a:extLst>
          </p:cNvPr>
          <p:cNvSpPr txBox="1"/>
          <p:nvPr/>
        </p:nvSpPr>
        <p:spPr>
          <a:xfrm>
            <a:off x="1440930" y="4713037"/>
            <a:ext cx="45757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https://gabrielgambetta.com/computer-graphics-from-scratch/11-clipping.html</a:t>
            </a:r>
          </a:p>
        </p:txBody>
      </p:sp>
      <p:pic>
        <p:nvPicPr>
          <p:cNvPr id="1028" name="Picture 4" descr="Figure 11-14: A triangle ABC with one vertex outside and two vertices inside the clipping volume is replaced by two triangles ABA’ and A’BB’.">
            <a:extLst>
              <a:ext uri="{FF2B5EF4-FFF2-40B4-BE49-F238E27FC236}">
                <a16:creationId xmlns:a16="http://schemas.microsoft.com/office/drawing/2014/main" id="{2CD36E25-2F9B-41A7-8A05-A3DA0B510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511" y="880449"/>
            <a:ext cx="3879801" cy="243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81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1A94-18AB-4A33-9662-D7E5943A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clipping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A759F-B2AE-48B8-A8FC-E1EBF2146E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Finally interpolate all vertex attributes for the clipped triangles</a:t>
            </a:r>
          </a:p>
          <a:p>
            <a:r>
              <a:rPr lang="en-GB" dirty="0"/>
              <a:t>🚩Other solutions: </a:t>
            </a:r>
          </a:p>
          <a:p>
            <a:pPr lvl="1"/>
            <a:r>
              <a:rPr lang="en-GB" dirty="0"/>
              <a:t>Sutherland–Hodgman algorithm</a:t>
            </a:r>
          </a:p>
          <a:p>
            <a:pPr lvl="1"/>
            <a:r>
              <a:rPr lang="en-GB" dirty="0"/>
              <a:t>Segment-plane intersection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CDCE7-CD0C-4DF1-AA9C-20359481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7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36BE-0913-459E-9B2A-D2C26EAE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Guard Band clipping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5F1DF-80F7-41A0-83B1-3C50BEC40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890899" cy="3437994"/>
          </a:xfrm>
        </p:spPr>
        <p:txBody>
          <a:bodyPr/>
          <a:lstStyle/>
          <a:p>
            <a:r>
              <a:rPr lang="en-GB" dirty="0"/>
              <a:t>Another type of clipping</a:t>
            </a:r>
          </a:p>
          <a:p>
            <a:r>
              <a:rPr lang="en-GB" dirty="0"/>
              <a:t>Where we don’t really clip</a:t>
            </a:r>
          </a:p>
          <a:p>
            <a:r>
              <a:rPr lang="en-GB" dirty="0"/>
              <a:t>Extend our clipping volume (</a:t>
            </a:r>
            <a:r>
              <a:rPr lang="en-GB" dirty="0" err="1"/>
              <a:t>x,y</a:t>
            </a:r>
            <a:r>
              <a:rPr lang="en-GB" dirty="0"/>
              <a:t>) up to a certain threshold</a:t>
            </a:r>
          </a:p>
          <a:p>
            <a:r>
              <a:rPr lang="en-GB" dirty="0"/>
              <a:t>Raster clipping done </a:t>
            </a:r>
            <a:r>
              <a:rPr lang="en-GB" dirty="0" err="1"/>
              <a:t>afterwardss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D22A-93E9-4B9C-BCB4-2CEE8A16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8194" name="Picture 2" descr="Guard-band clipping illustration">
            <a:extLst>
              <a:ext uri="{FF2B5EF4-FFF2-40B4-BE49-F238E27FC236}">
                <a16:creationId xmlns:a16="http://schemas.microsoft.com/office/drawing/2014/main" id="{699EF332-9CE2-44F0-B92E-F03B31C1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5" y="1188453"/>
            <a:ext cx="3013348" cy="31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426D75-0FB4-4E59-AA46-EE76ED165C1A}"/>
              </a:ext>
            </a:extLst>
          </p:cNvPr>
          <p:cNvSpPr txBox="1"/>
          <p:nvPr/>
        </p:nvSpPr>
        <p:spPr>
          <a:xfrm>
            <a:off x="1609659" y="4598222"/>
            <a:ext cx="457652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https://fgiesen.wordpress.com/2011/07/09/a-trip-through-the-graphics-pipeline-2011-index/</a:t>
            </a:r>
          </a:p>
        </p:txBody>
      </p:sp>
    </p:spTree>
    <p:extLst>
      <p:ext uri="{BB962C8B-B14F-4D97-AF65-F5344CB8AC3E}">
        <p14:creationId xmlns:p14="http://schemas.microsoft.com/office/powerpoint/2010/main" val="1992199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AD6E-7708-4C0C-B200-637A82992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Backface</a:t>
            </a:r>
            <a:r>
              <a:rPr lang="en-GB" dirty="0"/>
              <a:t> culling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3CE9A-9276-402E-8387-4ED4D989EF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613061" cy="3437994"/>
          </a:xfrm>
        </p:spPr>
        <p:txBody>
          <a:bodyPr/>
          <a:lstStyle/>
          <a:p>
            <a:r>
              <a:rPr lang="en-GB" dirty="0"/>
              <a:t>Optimization strategy</a:t>
            </a:r>
          </a:p>
          <a:p>
            <a:r>
              <a:rPr lang="en-GB" dirty="0"/>
              <a:t>All triangles not facing the camera are discarded</a:t>
            </a:r>
          </a:p>
          <a:p>
            <a:r>
              <a:rPr lang="en-GB" dirty="0"/>
              <a:t>Inner part of the object is culled</a:t>
            </a:r>
          </a:p>
          <a:p>
            <a:r>
              <a:rPr lang="en-GB" dirty="0"/>
              <a:t>Calculated with cross product = direction of the normal</a:t>
            </a:r>
          </a:p>
          <a:p>
            <a:r>
              <a:rPr lang="en-GB" dirty="0"/>
              <a:t>If it is negative in clip space then it is facing the camera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8140F-0D94-4F3C-8E5F-8DCE5FE9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8DF76D-B93E-4EA8-B201-8179044D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883" y="1363941"/>
            <a:ext cx="2322710" cy="241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11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439A-98BF-409A-A12F-B8A28C84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</a:t>
            </a:r>
            <a:r>
              <a:rPr lang="en-GB" dirty="0" err="1"/>
              <a:t>Gltf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065CE-31C9-4A22-BF57-A16E0A32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2050" name="Picture 2" descr="glTF - Wikipedia">
            <a:extLst>
              <a:ext uri="{FF2B5EF4-FFF2-40B4-BE49-F238E27FC236}">
                <a16:creationId xmlns:a16="http://schemas.microsoft.com/office/drawing/2014/main" id="{DA4D8F6B-4D8B-4504-8935-A081A10F7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26" y="1079293"/>
            <a:ext cx="5852131" cy="30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088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114F-0EDC-4B1F-90D5-2E72AF5B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D47BE-E427-49D5-95C9-048EDA5A0E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575746" cy="3437994"/>
          </a:xfrm>
        </p:spPr>
        <p:txBody>
          <a:bodyPr/>
          <a:lstStyle/>
          <a:p>
            <a:r>
              <a:rPr lang="en-GB" dirty="0"/>
              <a:t>Let’s take normal into account</a:t>
            </a:r>
          </a:p>
          <a:p>
            <a:r>
              <a:rPr lang="en-GB" dirty="0"/>
              <a:t>We could interpolate them as any other value</a:t>
            </a:r>
          </a:p>
          <a:p>
            <a:r>
              <a:rPr lang="en-GB" dirty="0"/>
              <a:t>But there is more…</a:t>
            </a:r>
          </a:p>
          <a:p>
            <a:r>
              <a:rPr lang="en-GB" dirty="0"/>
              <a:t>They are defined in local space:</a:t>
            </a:r>
          </a:p>
          <a:p>
            <a:pPr lvl="1"/>
            <a:r>
              <a:rPr lang="en-GB" dirty="0"/>
              <a:t>We need to transform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B03DF-B3D7-4952-BED0-F5E2124D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3EB3A-BB9E-453B-9FD5-5CD72BC0A078}"/>
              </a:ext>
            </a:extLst>
          </p:cNvPr>
          <p:cNvSpPr txBox="1"/>
          <p:nvPr/>
        </p:nvSpPr>
        <p:spPr>
          <a:xfrm>
            <a:off x="1380969" y="4635669"/>
            <a:ext cx="45757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https://www.scratchapixel.com/lessons/3d-basic-rendering/introduction-to-shading/shading-normals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209A1FB-30F5-4B6E-BE82-58B535E08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715" y="1077746"/>
            <a:ext cx="28575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86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D9C-76EE-43D2-84A0-A74E8DD5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Shading – </a:t>
            </a:r>
            <a:r>
              <a:rPr lang="en-GB" dirty="0" err="1"/>
              <a:t>Normals</a:t>
            </a:r>
            <a:r>
              <a:rPr lang="en-GB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37DD2-5A43-497F-9814-8EFB8750BF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Usually this is achieved by transforming our normal by the Transpose Inverse of the model Matrix</a:t>
            </a:r>
          </a:p>
          <a:p>
            <a:pPr lvl="1"/>
            <a:r>
              <a:rPr lang="en-GB" dirty="0"/>
              <a:t>This is derived by the dot product (but can face two directions!) ❌</a:t>
            </a:r>
          </a:p>
          <a:p>
            <a:r>
              <a:rPr lang="en-GB" dirty="0"/>
              <a:t>A more correct approach is using the matrix of cofactors of the model matrix</a:t>
            </a:r>
          </a:p>
          <a:p>
            <a:pPr lvl="1"/>
            <a:r>
              <a:rPr lang="en-GB" dirty="0"/>
              <a:t>Derived by cross product (our normal) 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E5FC1-7E66-4CBF-B18D-0279849E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2FADA-DA34-41C9-8C5E-F18BD718FB05}"/>
              </a:ext>
            </a:extLst>
          </p:cNvPr>
          <p:cNvSpPr txBox="1"/>
          <p:nvPr/>
        </p:nvSpPr>
        <p:spPr>
          <a:xfrm>
            <a:off x="1433435" y="4756377"/>
            <a:ext cx="457574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https://github.com/graphitemaster/normals_revisited</a:t>
            </a:r>
          </a:p>
        </p:txBody>
      </p:sp>
    </p:spTree>
    <p:extLst>
      <p:ext uri="{BB962C8B-B14F-4D97-AF65-F5344CB8AC3E}">
        <p14:creationId xmlns:p14="http://schemas.microsoft.com/office/powerpoint/2010/main" val="3520565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D9C-76EE-43D2-84A0-A74E8DD5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Shading💡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37DD2-5A43-497F-9814-8EFB8750BF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046589" cy="3437994"/>
          </a:xfrm>
        </p:spPr>
        <p:txBody>
          <a:bodyPr/>
          <a:lstStyle/>
          <a:p>
            <a:r>
              <a:rPr lang="en-GB" dirty="0"/>
              <a:t>Now we can calculate Normal dot Light direction</a:t>
            </a:r>
          </a:p>
          <a:p>
            <a:r>
              <a:rPr lang="en-GB" dirty="0"/>
              <a:t>And multiply this by our output </a:t>
            </a:r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Let’s also add a small amount of ambient light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E5FC1-7E66-4CBF-B18D-0279849E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2FADA-DA34-41C9-8C5E-F18BD718FB05}"/>
              </a:ext>
            </a:extLst>
          </p:cNvPr>
          <p:cNvSpPr txBox="1"/>
          <p:nvPr/>
        </p:nvSpPr>
        <p:spPr>
          <a:xfrm>
            <a:off x="1433435" y="4756377"/>
            <a:ext cx="457574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https://github.com/graphitemaster/normals_revisited</a:t>
            </a:r>
          </a:p>
        </p:txBody>
      </p:sp>
      <p:pic>
        <p:nvPicPr>
          <p:cNvPr id="7" name="f098Vcp43W">
            <a:hlinkClick r:id="" action="ppaction://media"/>
            <a:extLst>
              <a:ext uri="{FF2B5EF4-FFF2-40B4-BE49-F238E27FC236}">
                <a16:creationId xmlns:a16="http://schemas.microsoft.com/office/drawing/2014/main" id="{CBBFF55D-7729-4A53-BE78-01F00CD19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14013" y="1001176"/>
            <a:ext cx="3359207" cy="33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8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A9F7-7F1C-4372-93AC-6373F4A0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 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0843F-BB78-4025-BABF-C7CF2A5BE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26346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5215-E445-4C8A-8CCB-49D402A4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could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9B8C0-ABDD-4059-A824-4532856002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Clipping against all planes</a:t>
            </a:r>
          </a:p>
          <a:p>
            <a:r>
              <a:rPr lang="en-GB" dirty="0"/>
              <a:t>Normal mapping (requires tangent space🚀)</a:t>
            </a:r>
          </a:p>
          <a:p>
            <a:r>
              <a:rPr lang="en-GB" dirty="0"/>
              <a:t>But for today GLTF loading and clipping might be plenty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C7B83-8FAC-43E5-A061-B6003A5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65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469610" cy="3437994"/>
          </a:xfrm>
        </p:spPr>
        <p:txBody>
          <a:bodyPr/>
          <a:lstStyle/>
          <a:p>
            <a:r>
              <a:rPr lang="en-GB" dirty="0"/>
              <a:t>Last Episode</a:t>
            </a:r>
          </a:p>
          <a:p>
            <a:r>
              <a:rPr lang="en-GB" dirty="0"/>
              <a:t>Moving our camera</a:t>
            </a:r>
          </a:p>
          <a:p>
            <a:r>
              <a:rPr lang="en-GB" dirty="0"/>
              <a:t>Clipping and culling</a:t>
            </a:r>
          </a:p>
          <a:p>
            <a:r>
              <a:rPr lang="en-GB" dirty="0"/>
              <a:t>Taking normal into account</a:t>
            </a:r>
          </a:p>
          <a:p>
            <a:r>
              <a:rPr lang="en-GB" dirty="0"/>
              <a:t>Simple shading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f098Vcp43W">
            <a:hlinkClick r:id="" action="ppaction://media"/>
            <a:extLst>
              <a:ext uri="{FF2B5EF4-FFF2-40B4-BE49-F238E27FC236}">
                <a16:creationId xmlns:a16="http://schemas.microsoft.com/office/drawing/2014/main" id="{7071F24B-A455-47E7-8A41-3F47DAD7A9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0583" y="1077746"/>
            <a:ext cx="3282637" cy="32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61C-0950-4EF7-A191-AD18E952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560D-CB5A-4CB1-939B-B2372174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Rasterization: a Practical Implementation</a:t>
            </a:r>
            <a:endParaRPr lang="en-GB" dirty="0"/>
          </a:p>
          <a:p>
            <a:r>
              <a:rPr lang="en-GB" dirty="0">
                <a:hlinkClick r:id="rId3"/>
              </a:rPr>
              <a:t>Optimizing Software Occlusion Culling – index | The </a:t>
            </a:r>
            <a:r>
              <a:rPr lang="en-GB" dirty="0" err="1">
                <a:hlinkClick r:id="rId3"/>
              </a:rPr>
              <a:t>ryg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  <a:p>
            <a:r>
              <a:rPr lang="en-GB" dirty="0">
                <a:hlinkClick r:id="rId4"/>
              </a:rPr>
              <a:t>Texture Mapping &amp; Polygon Rasterizing Tutorial (1/2) [C++20] – YouTube</a:t>
            </a:r>
            <a:endParaRPr lang="en-GB" dirty="0"/>
          </a:p>
          <a:p>
            <a:r>
              <a:rPr lang="en-GB" dirty="0">
                <a:hlinkClick r:id="rId5"/>
              </a:rPr>
              <a:t>3D Programming Fundamentals [Introduction] Tutorial 0 – YouTube</a:t>
            </a:r>
            <a:endParaRPr lang="en-GB" dirty="0"/>
          </a:p>
          <a:p>
            <a:r>
              <a:rPr lang="en-GB" dirty="0">
                <a:hlinkClick r:id="rId6"/>
              </a:rPr>
              <a:t>Rasterizer Algorithm Explanation –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79EE-7398-4CD3-8413-FB30431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Episode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4794944" cy="3437994"/>
          </a:xfrm>
        </p:spPr>
        <p:txBody>
          <a:bodyPr/>
          <a:lstStyle/>
          <a:p>
            <a:r>
              <a:rPr lang="en-GB" sz="1800" dirty="0"/>
              <a:t>3D Transformations = Matrices * Vectors</a:t>
            </a:r>
          </a:p>
          <a:p>
            <a:r>
              <a:rPr lang="en-GB" sz="1800" dirty="0"/>
              <a:t>Concatenating transformations</a:t>
            </a:r>
          </a:p>
          <a:p>
            <a:r>
              <a:rPr lang="en-GB" sz="1800" dirty="0"/>
              <a:t>Perspective correction to interpolate while taking depth into account</a:t>
            </a:r>
          </a:p>
          <a:p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6" name="FFrl5QKXT3">
            <a:hlinkClick r:id="" action="ppaction://media"/>
            <a:extLst>
              <a:ext uri="{FF2B5EF4-FFF2-40B4-BE49-F238E27FC236}">
                <a16:creationId xmlns:a16="http://schemas.microsoft.com/office/drawing/2014/main" id="{943F1B4F-4B5C-4C2D-92BA-F028C1C66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8407" y="943124"/>
            <a:ext cx="2946541" cy="31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CF20-6606-4613-B43B-401EE349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Coordinate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AD00E-9ACB-4338-BCC8-D9106FAC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7EDA0D3-582C-42CE-95AC-2A2F0C41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13" y="1104523"/>
            <a:ext cx="6513401" cy="320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50990-48D4-48FE-9DDD-797E8977C863}"/>
              </a:ext>
            </a:extLst>
          </p:cNvPr>
          <p:cNvSpPr txBox="1"/>
          <p:nvPr/>
        </p:nvSpPr>
        <p:spPr>
          <a:xfrm>
            <a:off x="1515513" y="4635669"/>
            <a:ext cx="40158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https://learnopengl.com/Getting-started/Coordinate-Systems</a:t>
            </a:r>
          </a:p>
        </p:txBody>
      </p:sp>
    </p:spTree>
    <p:extLst>
      <p:ext uri="{BB962C8B-B14F-4D97-AF65-F5344CB8AC3E}">
        <p14:creationId xmlns:p14="http://schemas.microsoft.com/office/powerpoint/2010/main" val="177479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CEAD-6E61-458A-A5D3-7412FE59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12F73-0E24-47D7-9BC7-72785F8A7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4577963" cy="3437994"/>
          </a:xfrm>
        </p:spPr>
        <p:txBody>
          <a:bodyPr/>
          <a:lstStyle/>
          <a:p>
            <a:r>
              <a:rPr lang="en-GB" dirty="0"/>
              <a:t>The goal is to map view volume to a unit cube</a:t>
            </a:r>
          </a:p>
          <a:p>
            <a:r>
              <a:rPr lang="en-GB" dirty="0"/>
              <a:t>Either:</a:t>
            </a:r>
          </a:p>
          <a:p>
            <a:pPr lvl="1"/>
            <a:r>
              <a:rPr lang="en-GB" dirty="0"/>
              <a:t>Orthographic: rectangular parallelepiped</a:t>
            </a:r>
          </a:p>
          <a:p>
            <a:pPr lvl="1"/>
            <a:r>
              <a:rPr lang="en-GB" dirty="0"/>
              <a:t>Perspective: Frustum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95A0A-3D4B-46CC-BCAB-3ECE053C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FB90F810-A857-4742-93B0-F12386875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89" y="2768264"/>
            <a:ext cx="3329512" cy="176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6836E1-2286-41E8-94EC-7DF46F36E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89" y="0"/>
            <a:ext cx="3329511" cy="264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7294C-A3DF-4666-B2C4-FB646D9F1189}"/>
              </a:ext>
            </a:extLst>
          </p:cNvPr>
          <p:cNvSpPr txBox="1"/>
          <p:nvPr/>
        </p:nvSpPr>
        <p:spPr>
          <a:xfrm>
            <a:off x="1455920" y="4669164"/>
            <a:ext cx="391055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https://gdbooks.gitbooks.io/3dcollisions/content/Chapter6/frustum.html</a:t>
            </a:r>
          </a:p>
        </p:txBody>
      </p:sp>
    </p:spTree>
    <p:extLst>
      <p:ext uri="{BB962C8B-B14F-4D97-AF65-F5344CB8AC3E}">
        <p14:creationId xmlns:p14="http://schemas.microsoft.com/office/powerpoint/2010/main" val="388080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498B-7722-42AA-844E-BD2BEC23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F45A-678A-4C45-870F-C71C348411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6167697" cy="3437994"/>
          </a:xfrm>
        </p:spPr>
        <p:txBody>
          <a:bodyPr/>
          <a:lstStyle/>
          <a:p>
            <a:r>
              <a:rPr lang="en-GB" dirty="0"/>
              <a:t>When we </a:t>
            </a:r>
            <a:r>
              <a:rPr lang="en-GB" b="1" dirty="0"/>
              <a:t>interpolate</a:t>
            </a:r>
            <a:r>
              <a:rPr lang="en-GB" dirty="0"/>
              <a:t> our parameter</a:t>
            </a:r>
          </a:p>
          <a:p>
            <a:r>
              <a:rPr lang="en-GB" dirty="0"/>
              <a:t>we </a:t>
            </a:r>
            <a:r>
              <a:rPr lang="en-GB" dirty="0">
                <a:solidFill>
                  <a:srgbClr val="FF0000"/>
                </a:solidFill>
              </a:rPr>
              <a:t>divide-first-then-interpolate➡️</a:t>
            </a:r>
            <a:r>
              <a:rPr lang="en-GB" dirty="0"/>
              <a:t>, since we are past NDC (we divided by w)</a:t>
            </a:r>
          </a:p>
          <a:p>
            <a:pPr lvl="1"/>
            <a:r>
              <a:rPr lang="en-GB" dirty="0"/>
              <a:t>projection </a:t>
            </a:r>
            <a:r>
              <a:rPr lang="en-GB" dirty="0">
                <a:solidFill>
                  <a:srgbClr val="FF0000"/>
                </a:solidFill>
              </a:rPr>
              <a:t>➡️</a:t>
            </a:r>
            <a:r>
              <a:rPr lang="en-GB" dirty="0"/>
              <a:t> Interpolation</a:t>
            </a:r>
          </a:p>
          <a:p>
            <a:r>
              <a:rPr lang="en-GB" dirty="0"/>
              <a:t>what would have been the parameter </a:t>
            </a:r>
            <a:r>
              <a:rPr lang="el-GR" dirty="0"/>
              <a:t>β</a:t>
            </a:r>
            <a:r>
              <a:rPr lang="en-GB" dirty="0"/>
              <a:t> if we had </a:t>
            </a:r>
            <a:r>
              <a:rPr lang="en-GB" dirty="0">
                <a:solidFill>
                  <a:srgbClr val="FF0000"/>
                </a:solidFill>
              </a:rPr>
              <a:t>interpolate-first-then-divide ⬅️</a:t>
            </a:r>
            <a:endParaRPr lang="en-GB" dirty="0"/>
          </a:p>
          <a:p>
            <a:pPr lvl="1"/>
            <a:r>
              <a:rPr lang="en-GB" dirty="0"/>
              <a:t>Interpolation </a:t>
            </a:r>
            <a:r>
              <a:rPr lang="en-GB" dirty="0">
                <a:solidFill>
                  <a:srgbClr val="FF0000"/>
                </a:solidFill>
              </a:rPr>
              <a:t>➡️</a:t>
            </a:r>
            <a:r>
              <a:rPr lang="en-GB" dirty="0"/>
              <a:t> projection</a:t>
            </a:r>
          </a:p>
          <a:p>
            <a:pPr lvl="1"/>
            <a:r>
              <a:rPr lang="en-GB" dirty="0"/>
              <a:t>We want to interpolate in </a:t>
            </a:r>
            <a:r>
              <a:rPr lang="en-GB" dirty="0">
                <a:solidFill>
                  <a:srgbClr val="FF0000"/>
                </a:solidFill>
              </a:rPr>
              <a:t>3D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5BEA-17EE-4323-B4A0-06E557C5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12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2F21-B93B-4C99-AEC8-603538CF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65D1E-65EE-4FB0-AFD2-08770B6DD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365723" cy="3437994"/>
          </a:xfrm>
        </p:spPr>
        <p:txBody>
          <a:bodyPr/>
          <a:lstStyle/>
          <a:p>
            <a:r>
              <a:rPr lang="en-GB" dirty="0"/>
              <a:t>We need to take also the difference in depth (view z = clip w)</a:t>
            </a:r>
          </a:p>
          <a:p>
            <a:r>
              <a:rPr lang="en-GB" dirty="0"/>
              <a:t>Divide attributes by their z (reciprocals = 1/z)</a:t>
            </a:r>
          </a:p>
          <a:p>
            <a:r>
              <a:rPr lang="en-GB" dirty="0"/>
              <a:t>Then interpolate the attributes and reciprocals</a:t>
            </a:r>
          </a:p>
          <a:p>
            <a:r>
              <a:rPr lang="en-GB" dirty="0"/>
              <a:t>Multiply attribute by 1/interpolated reciprocal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D7115-5951-4B60-AE93-884881AE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0652C92-4D5A-4344-A962-8D6520D4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552" y="0"/>
            <a:ext cx="2507448" cy="449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10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2F21-B93B-4C99-AEC8-603538CF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65D1E-65EE-4FB0-AFD2-08770B6DD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365723" cy="3437994"/>
          </a:xfrm>
        </p:spPr>
        <p:txBody>
          <a:bodyPr/>
          <a:lstStyle/>
          <a:p>
            <a:r>
              <a:rPr lang="en-GB" dirty="0"/>
              <a:t>Divide attributes by their z (reciprocals)</a:t>
            </a:r>
          </a:p>
          <a:p>
            <a:r>
              <a:rPr lang="en-GB" dirty="0"/>
              <a:t>Then interpolate the attributes and z</a:t>
            </a:r>
          </a:p>
          <a:p>
            <a:r>
              <a:rPr lang="en-GB" dirty="0"/>
              <a:t>Multiply attribute by interpolated 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D7115-5951-4B60-AE93-884881AE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0652C92-4D5A-4344-A962-8D6520D4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552" y="0"/>
            <a:ext cx="2507448" cy="449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2B80A-C3FC-4B62-AE58-C800FC2B3A41}"/>
              </a:ext>
            </a:extLst>
          </p:cNvPr>
          <p:cNvSpPr txBox="1"/>
          <p:nvPr/>
        </p:nvSpPr>
        <p:spPr>
          <a:xfrm>
            <a:off x="1463804" y="4287186"/>
            <a:ext cx="40001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https://www.scratchapixel.com/lessons/3d-basic-rendering/rasterization-practical-implementation/perspective-correct-interpolation-vertex-attributes</a:t>
            </a:r>
          </a:p>
        </p:txBody>
      </p:sp>
    </p:spTree>
    <p:extLst>
      <p:ext uri="{BB962C8B-B14F-4D97-AF65-F5344CB8AC3E}">
        <p14:creationId xmlns:p14="http://schemas.microsoft.com/office/powerpoint/2010/main" val="359364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BUas PowerPoint Template.potx" id="{8C23885B-71E2-4BA8-B617-D053A5F6A1EE}" vid="{A1B00530-9B57-444D-AFC0-C7257D1DB9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8E137BD081B4484CA8EF64E94E54D" ma:contentTypeVersion="10" ma:contentTypeDescription="Create a new document." ma:contentTypeScope="" ma:versionID="db32c79d9fbdc4c821ae5ad5f227704d">
  <xsd:schema xmlns:xsd="http://www.w3.org/2001/XMLSchema" xmlns:xs="http://www.w3.org/2001/XMLSchema" xmlns:p="http://schemas.microsoft.com/office/2006/metadata/properties" xmlns:ns3="781c996c-ae17-4da0-a444-a870935b1107" xmlns:ns4="39dddd5c-da13-44ae-8331-9d4c5c63183a" targetNamespace="http://schemas.microsoft.com/office/2006/metadata/properties" ma:root="true" ma:fieldsID="bc728ce41bb7479349faaaba4cce56a4" ns3:_="" ns4:_="">
    <xsd:import namespace="781c996c-ae17-4da0-a444-a870935b1107"/>
    <xsd:import namespace="39dddd5c-da13-44ae-8331-9d4c5c631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c996c-ae17-4da0-a444-a870935b1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dddd5c-da13-44ae-8331-9d4c5c6318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93E54B-E633-482D-8488-A7D0AD4BD787}">
  <ds:schemaRefs>
    <ds:schemaRef ds:uri="http://purl.org/dc/elements/1.1/"/>
    <ds:schemaRef ds:uri="781c996c-ae17-4da0-a444-a870935b1107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39dddd5c-da13-44ae-8331-9d4c5c63183a"/>
  </ds:schemaRefs>
</ds:datastoreItem>
</file>

<file path=customXml/itemProps2.xml><?xml version="1.0" encoding="utf-8"?>
<ds:datastoreItem xmlns:ds="http://schemas.openxmlformats.org/officeDocument/2006/customXml" ds:itemID="{B119A2B7-866C-469E-86A8-D85AC6BC44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E7737C-A0FD-445D-9555-1EEDE285A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1c996c-ae17-4da0-a444-a870935b1107"/>
    <ds:schemaRef ds:uri="39dddd5c-da13-44ae-8331-9d4c5c631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</TotalTime>
  <Words>1055</Words>
  <Application>Microsoft Office PowerPoint</Application>
  <PresentationFormat>On-screen Show (16:9)</PresentationFormat>
  <Paragraphs>176</Paragraphs>
  <Slides>30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Open Sans SemiBold</vt:lpstr>
      <vt:lpstr>Open Sans</vt:lpstr>
      <vt:lpstr>Arial</vt:lpstr>
      <vt:lpstr>System Font Regular</vt:lpstr>
      <vt:lpstr>Open Sans Light</vt:lpstr>
      <vt:lpstr>Office Theme</vt:lpstr>
      <vt:lpstr>Rusterizer Masterclass Going 3d</vt:lpstr>
      <vt:lpstr>Welcome v0.2</vt:lpstr>
      <vt:lpstr>Agenda</vt:lpstr>
      <vt:lpstr>Last Episode</vt:lpstr>
      <vt:lpstr>Coordinate Systems</vt:lpstr>
      <vt:lpstr>Projection Matrix</vt:lpstr>
      <vt:lpstr>Perspective correction</vt:lpstr>
      <vt:lpstr>Perspective correction</vt:lpstr>
      <vt:lpstr>Perspective correction</vt:lpstr>
      <vt:lpstr>Moving </vt:lpstr>
      <vt:lpstr>Clipping </vt:lpstr>
      <vt:lpstr>Clipping</vt:lpstr>
      <vt:lpstr>Raster clipping </vt:lpstr>
      <vt:lpstr>Raster clipping </vt:lpstr>
      <vt:lpstr>Geometric clipping</vt:lpstr>
      <vt:lpstr>Geometric clipping - culling</vt:lpstr>
      <vt:lpstr>Geometric clipping</vt:lpstr>
      <vt:lpstr>Geometric clipping</vt:lpstr>
      <vt:lpstr>Geometric clipping</vt:lpstr>
      <vt:lpstr>Geometric clipping</vt:lpstr>
      <vt:lpstr>Geometric clipping</vt:lpstr>
      <vt:lpstr>Guard Band clipping</vt:lpstr>
      <vt:lpstr>Backface culling</vt:lpstr>
      <vt:lpstr>Loading Gltf</vt:lpstr>
      <vt:lpstr>Shading</vt:lpstr>
      <vt:lpstr>Shading – Normals </vt:lpstr>
      <vt:lpstr>Shading💡</vt:lpstr>
      <vt:lpstr>Thank you! 🦀</vt:lpstr>
      <vt:lpstr>You could try</vt:lpstr>
      <vt:lpstr>Resources</vt:lpstr>
    </vt:vector>
  </TitlesOfParts>
  <Manager/>
  <Company>NHTV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1003161</dc:creator>
  <cp:keywords/>
  <dc:description/>
  <cp:lastModifiedBy>Quartesan, Luca</cp:lastModifiedBy>
  <cp:revision>27</cp:revision>
  <dcterms:created xsi:type="dcterms:W3CDTF">2018-08-24T12:42:56Z</dcterms:created>
  <dcterms:modified xsi:type="dcterms:W3CDTF">2022-02-09T00:45:48Z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0x01010080F8E137BD081B4484CA8EF64E94E54D</vt:lpwstr>
  </property>
</Properties>
</file>